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3" r:id="rId3"/>
    <p:sldId id="266" r:id="rId4"/>
    <p:sldId id="269" r:id="rId5"/>
    <p:sldId id="264" r:id="rId6"/>
    <p:sldId id="265" r:id="rId7"/>
    <p:sldId id="271" r:id="rId8"/>
    <p:sldId id="276" r:id="rId9"/>
    <p:sldId id="274" r:id="rId10"/>
    <p:sldId id="26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CA1A2-217D-4355-A0A5-453FA0659429}" v="19" dt="2021-09-06T21:46:07.625"/>
    <p1510:client id="{3301CD3F-B3FD-4795-9ED0-3A316F99E682}" v="527" vWet="528" dt="2021-09-06T21:45:15.441"/>
    <p1510:client id="{4373F420-098A-40F6-8BF1-52DFAE885863}" v="97" dt="2021-09-07T06:18:42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D3BBE-F4AA-42BF-8176-6CB7C8EB8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84E035-59E2-4E71-906E-54045E790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D2EE2D-4331-4DD2-93B7-46151F8D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7DD4E-7EFA-45FA-BDE0-560924A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A98E13-6E57-40B4-9D6B-0F455929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58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B355F-1553-4991-917B-DA0C818D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7CC868-8C80-4921-8FDA-8533693A5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29C9D8-9A05-424A-84C0-98C1AC5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188A6C-60CB-4232-B05B-12E1FE60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5818D-C8EB-408C-9B57-4F82648F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964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D759B6-957E-4D5E-AB2E-2B00128C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223968-5E30-4DE5-8964-811A00E1C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3A0053-699C-41EE-AF20-1BD2600D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2D078D-D94A-4FF1-8BF8-E7A724BB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8A104-7926-477D-B75A-DCEBD94C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76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F2BCE-F725-4B60-AF8D-D07CBBAE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301C1B-162C-4138-AC7A-2E3623FB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1F8AAE-8BEE-451C-87E6-5CFA4D36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F6A6A-D5E2-4C8C-89E6-0F4A163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3E576-A132-4F54-B083-C86840CB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49A6F-7E22-450F-9B45-F188A327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4BC936-A817-4844-810C-194B45AE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5AA75-E6CA-48B6-9E74-8F36F54C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A5F26-5575-4D99-90DD-A781ABBA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5B94F6-AC57-42D9-820B-52191FCA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45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6F5E1-18BF-4D09-BD4D-2B8F887D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D3D1F-8417-4DD2-BD50-38DFD795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E58EBE-5C4A-4BAE-8075-5EA2B1108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32C8BB-A68C-4994-A66D-62F0BC45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2469F7-64EF-4409-9F65-5415AF03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3D3734-546F-43A4-A251-986AC954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56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322E-17CE-469F-8727-E5124D19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BA4C8-1A48-48D9-A6AC-A4284EE5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BE9059-1758-4FC0-93B5-DD2355C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98315E-4558-47B5-8318-71A38BD13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D7CDE3-48F9-475F-AB01-4B772B25F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88E8D6-8853-4B35-BD18-ACAB66E3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2278E9-546D-4319-B6FF-150004C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D99421-3A56-41F7-A04E-3BDB92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4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45DD5-F6D4-4BF3-ABDB-9E787B85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5F6784-DFD7-496C-A9C4-42816031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2010C9-F617-4D33-9E5C-AE3C1B59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32438-C9F4-46F8-9CA0-645486F6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53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884363-CE55-49A0-A5F6-948226C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552380-0DAB-44FD-B1E6-E738C89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BA08E4-0F4B-47AD-99F2-89D3C74C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02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2D0F-DF4B-4CA4-9569-EBA7CCA8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60BFC-376C-47BB-A346-3E85D87F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0A773E-3292-4E7E-8B24-DD94CA320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ED431-A269-47D9-B508-EA1F70C4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3C8945-B035-44B4-8D32-54CC9EAA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EE640-E9D5-42B3-B164-E924EC3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350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E313C-89E5-4DCA-8F52-28BE4C43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08730F9-6BA6-418A-84F4-28773FD28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60A599-154B-4BBF-94EC-DEDEAF9C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479DFA-76B8-4DC7-B6CB-BC4086F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052025-A995-48E2-A84C-05CB332E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62585-528A-4C4E-8597-FE02E551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49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333037-C570-43C7-8744-981020A4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6A95F5-8AD7-4CC0-B884-CB28411E4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F2C98A-5464-4238-B91B-910FE5F45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B4AB9F-C49F-4EC3-8EB9-B04921937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FA73F7-DE2B-44C0-AA04-80D6C08A8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3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ssus.org/plugins/index.php?view=single&amp;id=46882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www.nessus.org/plugins/index.php?view=single&amp;id=33850" TargetMode="External"/><Relationship Id="rId12" Type="http://schemas.openxmlformats.org/officeDocument/2006/relationships/hyperlink" Target="http://www.nessus.org/plugins/index.php?view=single&amp;id=3344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essus.org/plugins/index.php?view=single&amp;id=11356" TargetMode="External"/><Relationship Id="rId11" Type="http://schemas.openxmlformats.org/officeDocument/2006/relationships/hyperlink" Target="http://www.nessus.org/plugins/index.php?view=single&amp;id=125855" TargetMode="External"/><Relationship Id="rId5" Type="http://schemas.openxmlformats.org/officeDocument/2006/relationships/hyperlink" Target="http://www.nessus.org/plugins/index.php?view=single&amp;id=32321" TargetMode="External"/><Relationship Id="rId10" Type="http://schemas.openxmlformats.org/officeDocument/2006/relationships/hyperlink" Target="http://www.nessus.org/plugins/index.php?view=single&amp;id=10203" TargetMode="External"/><Relationship Id="rId4" Type="http://schemas.openxmlformats.org/officeDocument/2006/relationships/hyperlink" Target="http://www.nessus.org/plugins/index.php?view=single&amp;id=32314" TargetMode="External"/><Relationship Id="rId9" Type="http://schemas.openxmlformats.org/officeDocument/2006/relationships/hyperlink" Target="http://www.nessus.org/plugins/index.php?view=single&amp;id=61708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pid7.com/db/modules/exploit/windows/smb/ms17_010_eternalblue/" TargetMode="External"/><Relationship Id="rId3" Type="http://schemas.openxmlformats.org/officeDocument/2006/relationships/hyperlink" Target="https://cve.mitre.org/cgi-bin/cvename.cgi?name=CVE-2017-0143" TargetMode="External"/><Relationship Id="rId7" Type="http://schemas.openxmlformats.org/officeDocument/2006/relationships/hyperlink" Target="https://www.tenable.com/plugins/nessus/72836" TargetMode="External"/><Relationship Id="rId2" Type="http://schemas.openxmlformats.org/officeDocument/2006/relationships/hyperlink" Target="https://cve.mitre.org/cgi-bin/cvename.cgi?name=CVE-2019-07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e.mitre.org/cgi-bin/cvename.cgi?name=CVE-2019-12922" TargetMode="External"/><Relationship Id="rId5" Type="http://schemas.openxmlformats.org/officeDocument/2006/relationships/hyperlink" Target="https://cve.mitre.org/cgi-bin/cvename.cgi?name=CVE-2015-4000" TargetMode="External"/><Relationship Id="rId4" Type="http://schemas.openxmlformats.org/officeDocument/2006/relationships/hyperlink" Target="https://cve.mitre.org/cgi-bin/cvename.cgi?name=CVE-2014-35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1">
            <a:extLst>
              <a:ext uri="{FF2B5EF4-FFF2-40B4-BE49-F238E27FC236}">
                <a16:creationId xmlns:a16="http://schemas.microsoft.com/office/drawing/2014/main" id="{E9F42A26-CDF4-4802-BF0C-AB8483C0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71" y="-60103"/>
            <a:ext cx="12396613" cy="69782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F0B17D7-65E9-4CC2-91FC-8B2D7B706D8D}"/>
              </a:ext>
            </a:extLst>
          </p:cNvPr>
          <p:cNvSpPr txBox="1"/>
          <p:nvPr/>
        </p:nvSpPr>
        <p:spPr>
          <a:xfrm>
            <a:off x="3292778" y="1140903"/>
            <a:ext cx="563733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CYBER DEFENSE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5EECF4-585C-4B4D-956B-98C6467B84B4}"/>
              </a:ext>
            </a:extLst>
          </p:cNvPr>
          <p:cNvSpPr txBox="1"/>
          <p:nvPr/>
        </p:nvSpPr>
        <p:spPr>
          <a:xfrm>
            <a:off x="1223510" y="5177153"/>
            <a:ext cx="992687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APRESENTAÇÃO – BANCA FINAL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tângulo&#10;&#10;Descrição gerada automaticamente">
            <a:extLst>
              <a:ext uri="{FF2B5EF4-FFF2-40B4-BE49-F238E27FC236}">
                <a16:creationId xmlns:a16="http://schemas.microsoft.com/office/drawing/2014/main" id="{C2C9436F-6266-468B-8B29-461B333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2336"/>
            <a:ext cx="12246633" cy="6877049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2" descr="Amazon.com: WannaCry : Apps &amp;amp; Games">
            <a:extLst>
              <a:ext uri="{FF2B5EF4-FFF2-40B4-BE49-F238E27FC236}">
                <a16:creationId xmlns:a16="http://schemas.microsoft.com/office/drawing/2014/main" id="{1C291C2F-1884-4102-8550-F2790C2D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27" y="1766070"/>
            <a:ext cx="3669718" cy="36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9B8C0960-5DA3-4B88-B731-99583AF9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45" y="1788902"/>
            <a:ext cx="3352805" cy="335280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33A3F79-7294-49AE-BD06-A50C25DB2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75" y="1745259"/>
            <a:ext cx="3669718" cy="3466013"/>
          </a:xfrm>
          <a:prstGeom prst="rect">
            <a:avLst/>
          </a:prstGeom>
        </p:spPr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C605AACE-CBF5-4FB2-82C6-57DE2CACC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82" y="-2336"/>
            <a:ext cx="12252864" cy="6858000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2DDD618B-F2B0-4328-BAC2-8AAFEC418E3F}"/>
              </a:ext>
            </a:extLst>
          </p:cNvPr>
          <p:cNvSpPr txBox="1"/>
          <p:nvPr/>
        </p:nvSpPr>
        <p:spPr>
          <a:xfrm>
            <a:off x="3479392" y="759172"/>
            <a:ext cx="579851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latin typeface="Unispace"/>
              </a:rPr>
              <a:t>DEEP SECURITY TEAM</a:t>
            </a:r>
            <a:endParaRPr lang="en-US" sz="3600" b="1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CDA38550-9731-4981-82FF-CA96C2AE6385}"/>
              </a:ext>
            </a:extLst>
          </p:cNvPr>
          <p:cNvSpPr txBox="1"/>
          <p:nvPr/>
        </p:nvSpPr>
        <p:spPr>
          <a:xfrm>
            <a:off x="596490" y="6312034"/>
            <a:ext cx="513193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unispace"/>
              </a:rPr>
              <a:t>Banca final - KPMG + Gama Academy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A0D32E2F-2CF0-4CC9-B901-A535200F6CFA}"/>
              </a:ext>
            </a:extLst>
          </p:cNvPr>
          <p:cNvSpPr txBox="1"/>
          <p:nvPr/>
        </p:nvSpPr>
        <p:spPr>
          <a:xfrm>
            <a:off x="9904508" y="6312034"/>
            <a:ext cx="24957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>
              <a:latin typeface="unispace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10629A-40AD-4727-8CF3-265FAD2C83C5}"/>
              </a:ext>
            </a:extLst>
          </p:cNvPr>
          <p:cNvSpPr txBox="1"/>
          <p:nvPr/>
        </p:nvSpPr>
        <p:spPr>
          <a:xfrm>
            <a:off x="872455" y="2939778"/>
            <a:ext cx="9913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Unispace"/>
              </a:rPr>
              <a:t>OBRIGADO A TODOS!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851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9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4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8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4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4094630" y="-16815"/>
            <a:ext cx="7173800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/>
              <a:t>DEEP SECURITY TEAM</a:t>
            </a:r>
            <a:endParaRPr lang="pt-BR" sz="35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A4CEB4-4DA1-40C8-9B45-0AD13E2ECB7C}"/>
              </a:ext>
            </a:extLst>
          </p:cNvPr>
          <p:cNvSpPr txBox="1"/>
          <p:nvPr/>
        </p:nvSpPr>
        <p:spPr>
          <a:xfrm>
            <a:off x="-7620" y="3487846"/>
            <a:ext cx="6103620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b="1" u="sng" dirty="0">
                <a:cs typeface="Arial"/>
              </a:rPr>
              <a:t>MEMBROS</a:t>
            </a:r>
            <a:r>
              <a:rPr lang="pt-BR" sz="2000" b="1" u="sng">
                <a:cs typeface="Arial"/>
              </a:rPr>
              <a:t>:</a:t>
            </a:r>
            <a:endParaRPr lang="pt-BR" sz="2000" b="1" u="sng" dirty="0">
              <a:cs typeface="Calibri" panose="020F0502020204030204"/>
            </a:endParaRPr>
          </a:p>
          <a:p>
            <a:endParaRPr lang="pt-BR" sz="2000" b="1" dirty="0">
              <a:cs typeface="Arial"/>
            </a:endParaRPr>
          </a:p>
          <a:p>
            <a:r>
              <a:rPr lang="pt-BR" sz="2000" b="1" dirty="0">
                <a:cs typeface="Arial"/>
              </a:rPr>
              <a:t>IGOR HONORIO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LEONARDO RODRIGUES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TIAGO BERWANGER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FRANCISCO JUCINERY ALVES VIEIRA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SERGIO BERNARDO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​</a:t>
            </a:r>
            <a:endParaRPr lang="pt-BR" sz="2000" b="1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D056E4-02ED-42AB-91FD-2AE2184B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62" y="1997524"/>
            <a:ext cx="2788435" cy="181398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C0C1E80-8B61-434B-B0A1-FD5F9A3AA43C}"/>
              </a:ext>
            </a:extLst>
          </p:cNvPr>
          <p:cNvGrpSpPr/>
          <p:nvPr/>
        </p:nvGrpSpPr>
        <p:grpSpPr>
          <a:xfrm>
            <a:off x="-7620" y="6067240"/>
            <a:ext cx="12192000" cy="461665"/>
            <a:chOff x="0" y="6447019"/>
            <a:chExt cx="12192000" cy="4616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BC84FE-6FBC-4591-BE86-EC7F765B77AB}"/>
                </a:ext>
              </a:extLst>
            </p:cNvPr>
            <p:cNvSpPr/>
            <p:nvPr/>
          </p:nvSpPr>
          <p:spPr>
            <a:xfrm>
              <a:off x="0" y="6457888"/>
              <a:ext cx="12192000" cy="40011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DFDB78D-E8FD-439E-88AA-0814FE21FBCC}"/>
                </a:ext>
              </a:extLst>
            </p:cNvPr>
            <p:cNvGrpSpPr/>
            <p:nvPr/>
          </p:nvGrpSpPr>
          <p:grpSpPr>
            <a:xfrm>
              <a:off x="156209" y="6447019"/>
              <a:ext cx="11879579" cy="461665"/>
              <a:chOff x="156210" y="6427110"/>
              <a:chExt cx="11879579" cy="461665"/>
            </a:xfrm>
          </p:grpSpPr>
          <p:sp>
            <p:nvSpPr>
              <p:cNvPr id="10" name="CaixaDeTexto 5">
                <a:extLst>
                  <a:ext uri="{FF2B5EF4-FFF2-40B4-BE49-F238E27FC236}">
                    <a16:creationId xmlns:a16="http://schemas.microsoft.com/office/drawing/2014/main" id="{BC1E7817-9441-498B-A182-C196622C0A8C}"/>
                  </a:ext>
                </a:extLst>
              </p:cNvPr>
              <p:cNvSpPr txBox="1"/>
              <p:nvPr/>
            </p:nvSpPr>
            <p:spPr>
              <a:xfrm>
                <a:off x="156210" y="6427110"/>
                <a:ext cx="5406390" cy="4616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dirty="0"/>
                  <a:t>Banca final - KPMG + Gama Academy     </a:t>
                </a:r>
              </a:p>
            </p:txBody>
          </p:sp>
          <p:sp>
            <p:nvSpPr>
              <p:cNvPr id="11" name="CaixaDeTexto 5">
                <a:extLst>
                  <a:ext uri="{FF2B5EF4-FFF2-40B4-BE49-F238E27FC236}">
                    <a16:creationId xmlns:a16="http://schemas.microsoft.com/office/drawing/2014/main" id="{76E55994-F651-4432-B7CF-5C7950E09151}"/>
                  </a:ext>
                </a:extLst>
              </p:cNvPr>
              <p:cNvSpPr txBox="1"/>
              <p:nvPr/>
            </p:nvSpPr>
            <p:spPr>
              <a:xfrm>
                <a:off x="10463298" y="6457890"/>
                <a:ext cx="1572491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000" b="1" u="sng" dirty="0"/>
                  <a:t>08/09/2021</a:t>
                </a:r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CB0558-DC2D-4633-8A00-5F7C390D5A36}"/>
              </a:ext>
            </a:extLst>
          </p:cNvPr>
          <p:cNvSpPr txBox="1"/>
          <p:nvPr/>
        </p:nvSpPr>
        <p:spPr>
          <a:xfrm>
            <a:off x="3539289" y="954748"/>
            <a:ext cx="5256526" cy="5425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2800" b="1" u="sng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Serviços prestados para empresa</a:t>
            </a:r>
            <a:r>
              <a:rPr lang="pt-BR" sz="2800" b="1" u="sng">
                <a:latin typeface="Calibri"/>
                <a:ea typeface="Times New Roman" panose="02020603050405020304" pitchFamily="18" charset="0"/>
                <a:cs typeface="Times New Roman"/>
              </a:rPr>
              <a:t>:</a:t>
            </a:r>
            <a:endParaRPr lang="pt-BR" sz="105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3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7775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260136" y="61838"/>
            <a:ext cx="8439150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/>
              <a:t>METODOLOGIA ÁGIL - KANBAN</a:t>
            </a: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BC1E7817-9441-498B-A182-C196622C0A8C}"/>
              </a:ext>
            </a:extLst>
          </p:cNvPr>
          <p:cNvSpPr txBox="1"/>
          <p:nvPr/>
        </p:nvSpPr>
        <p:spPr>
          <a:xfrm>
            <a:off x="-1940" y="6159631"/>
            <a:ext cx="54063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>
              <a:cs typeface="Calibri"/>
            </a:endParaRP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463298" y="6163612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b="1" u="sng">
              <a:cs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2862BE-29B1-4D3F-AD23-AB870D63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34" y="825717"/>
            <a:ext cx="9578915" cy="5192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EB8D0A8-32F9-4466-9BAF-C34E49B6F5DC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21B4D7-4DB5-4588-A496-76F216564924}"/>
              </a:ext>
            </a:extLst>
          </p:cNvPr>
          <p:cNvSpPr txBox="1"/>
          <p:nvPr/>
        </p:nvSpPr>
        <p:spPr>
          <a:xfrm>
            <a:off x="-5751" y="61046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762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132329" y="69774"/>
            <a:ext cx="7064044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FERRAMENTAS E FRAMEWORKS</a:t>
            </a:r>
            <a:endParaRPr lang="en-US" sz="3500" b="1" dirty="0">
              <a:cs typeface="Calibri"/>
            </a:endParaRP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504490" y="6127210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b="1" u="sng" dirty="0"/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232AAA8D-55B4-456C-8611-1D0236590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9" y="832578"/>
            <a:ext cx="2198020" cy="2198020"/>
          </a:xfrm>
          <a:prstGeom prst="rect">
            <a:avLst/>
          </a:prstGeom>
        </p:spPr>
      </p:pic>
      <p:pic>
        <p:nvPicPr>
          <p:cNvPr id="12" name="Imagem 11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6C02042A-01D3-4B47-BF3F-23189D8F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46" y="1389702"/>
            <a:ext cx="2030487" cy="1083772"/>
          </a:xfrm>
          <a:prstGeom prst="rect">
            <a:avLst/>
          </a:prstGeom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564BCE4-3435-4B42-A55D-099A2A2E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03" y="3768006"/>
            <a:ext cx="1574366" cy="15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F7D844F-2700-4AEB-BD02-4EC40286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2" y="3626639"/>
            <a:ext cx="1482214" cy="1482214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0AE4267F-9276-4863-AFC0-767EDC4F2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46796"/>
            <a:ext cx="3923581" cy="10620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D8565B-DF61-42B3-A9C3-DD47A89E631B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52BEE2-F5A3-4743-8E4F-542E1C50CDF8}"/>
              </a:ext>
            </a:extLst>
          </p:cNvPr>
          <p:cNvSpPr txBox="1"/>
          <p:nvPr/>
        </p:nvSpPr>
        <p:spPr>
          <a:xfrm>
            <a:off x="94891" y="6104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15" name="Imagem 2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265049-A787-4CF6-A87C-4E57DBF28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459" y="1547769"/>
            <a:ext cx="2369453" cy="10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4820FCD6-5CE6-48C0-91D1-83BD540DD6EE}"/>
              </a:ext>
            </a:extLst>
          </p:cNvPr>
          <p:cNvSpPr/>
          <p:nvPr/>
        </p:nvSpPr>
        <p:spPr>
          <a:xfrm>
            <a:off x="6312250" y="724435"/>
            <a:ext cx="5527048" cy="5265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9F4488D-547F-45FA-AB6B-92D50B1E1DB0}"/>
              </a:ext>
            </a:extLst>
          </p:cNvPr>
          <p:cNvSpPr/>
          <p:nvPr/>
        </p:nvSpPr>
        <p:spPr>
          <a:xfrm>
            <a:off x="86306" y="724435"/>
            <a:ext cx="5911821" cy="5197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411139" y="-41523"/>
            <a:ext cx="5615416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/>
              <a:t>APLICAÇÕES PUBLICADAS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06823B-2F3E-471A-8E95-038899D70997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53973D-2D89-4BB7-B438-CB621688DDC3}"/>
              </a:ext>
            </a:extLst>
          </p:cNvPr>
          <p:cNvSpPr txBox="1"/>
          <p:nvPr/>
        </p:nvSpPr>
        <p:spPr>
          <a:xfrm>
            <a:off x="-5751" y="6104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2164755-DFFC-441C-9FA2-D634A575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77" y="1609229"/>
            <a:ext cx="2581275" cy="9334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C85D063-EC43-4170-B957-1B7EF6E9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11" y="879489"/>
            <a:ext cx="2155512" cy="512047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C407A33-FD28-4A6B-B0AC-F9B325E6E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" y="822020"/>
            <a:ext cx="2125287" cy="505890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683DECD-52F9-4012-A3FB-29136A28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605" y="837748"/>
            <a:ext cx="1826691" cy="2653509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6868FEB-F6EA-4AD9-86C7-7EA917681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89" y="781122"/>
            <a:ext cx="443828" cy="4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5C64D58D-0C06-423E-BE1B-4464776F7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95" y="814991"/>
            <a:ext cx="406293" cy="4062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4CC6C18-724B-4937-A849-CBB3389C9D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705"/>
          <a:stretch/>
        </p:blipFill>
        <p:spPr>
          <a:xfrm>
            <a:off x="2381755" y="3740487"/>
            <a:ext cx="2277231" cy="1259237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EA761D28-C2AE-4968-B815-95303AC647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403" t="22202" b="4551"/>
          <a:stretch/>
        </p:blipFill>
        <p:spPr>
          <a:xfrm>
            <a:off x="1865650" y="5099319"/>
            <a:ext cx="4123946" cy="78161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65FF84-D619-45C4-84C6-0E08003AF2FC}"/>
              </a:ext>
            </a:extLst>
          </p:cNvPr>
          <p:cNvSpPr txBox="1"/>
          <p:nvPr/>
        </p:nvSpPr>
        <p:spPr>
          <a:xfrm>
            <a:off x="4956006" y="1377566"/>
            <a:ext cx="775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55 portas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EDCC47-252A-4401-BC51-8D62D4AAD57C}"/>
              </a:ext>
            </a:extLst>
          </p:cNvPr>
          <p:cNvSpPr txBox="1"/>
          <p:nvPr/>
        </p:nvSpPr>
        <p:spPr>
          <a:xfrm>
            <a:off x="10253673" y="1221284"/>
            <a:ext cx="775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34 portas</a:t>
            </a:r>
          </a:p>
        </p:txBody>
      </p:sp>
    </p:spTree>
    <p:extLst>
      <p:ext uri="{BB962C8B-B14F-4D97-AF65-F5344CB8AC3E}">
        <p14:creationId xmlns:p14="http://schemas.microsoft.com/office/powerpoint/2010/main" val="364634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RISCOS DE EXPLORAÇÕES E VULNERABILIDADES</a:t>
            </a:r>
            <a:endParaRPr lang="pt-BR" sz="35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DB05AC-8B76-4972-92E6-114A8B2BE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 r="21604" b="7353"/>
          <a:stretch/>
        </p:blipFill>
        <p:spPr>
          <a:xfrm>
            <a:off x="430902" y="2307022"/>
            <a:ext cx="5130999" cy="3664251"/>
          </a:xfrm>
          <a:prstGeom prst="rect">
            <a:avLst/>
          </a:prstGeom>
        </p:spPr>
      </p:pic>
      <p:pic>
        <p:nvPicPr>
          <p:cNvPr id="8" name="Imagem 2" descr="Linha do tempo&#10;&#10;Descrição gerada automaticamente">
            <a:extLst>
              <a:ext uri="{FF2B5EF4-FFF2-40B4-BE49-F238E27FC236}">
                <a16:creationId xmlns:a16="http://schemas.microsoft.com/office/drawing/2014/main" id="{AC4FE36A-5DC2-419A-8E79-B2F17D66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6" r="22197" b="8508"/>
          <a:stretch/>
        </p:blipFill>
        <p:spPr>
          <a:xfrm>
            <a:off x="6086314" y="2307022"/>
            <a:ext cx="5431770" cy="36986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00DE7D-E2DD-49A9-8B24-726B28213E5F}"/>
              </a:ext>
            </a:extLst>
          </p:cNvPr>
          <p:cNvSpPr txBox="1"/>
          <p:nvPr/>
        </p:nvSpPr>
        <p:spPr>
          <a:xfrm>
            <a:off x="771703" y="1289780"/>
            <a:ext cx="444939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SMB - CVE-2017-0143 – porta 445(</a:t>
            </a:r>
            <a:r>
              <a:rPr lang="pt-BR" sz="1400" dirty="0" err="1"/>
              <a:t>Eternalblue</a:t>
            </a:r>
            <a:r>
              <a:rPr lang="pt-BR" sz="1400" dirty="0"/>
              <a:t>)</a:t>
            </a:r>
            <a:endParaRPr lang="pt-B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RDP - CVE-2019-0708 – porta 3389 (</a:t>
            </a:r>
            <a:r>
              <a:rPr lang="pt-BR" sz="1400" dirty="0" err="1"/>
              <a:t>BlueKeep</a:t>
            </a:r>
            <a:r>
              <a:rPr lang="pt-B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218961C-8E22-4B3A-8EA5-4D4F4047043C}"/>
              </a:ext>
            </a:extLst>
          </p:cNvPr>
          <p:cNvSpPr txBox="1"/>
          <p:nvPr/>
        </p:nvSpPr>
        <p:spPr>
          <a:xfrm>
            <a:off x="6574783" y="1103156"/>
            <a:ext cx="445483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Ingresslock</a:t>
            </a:r>
            <a:r>
              <a:rPr lang="pt-BR" sz="1400" dirty="0"/>
              <a:t> -  CVE-2014-3566 - porta 1524</a:t>
            </a:r>
            <a:endParaRPr lang="pt-B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SMTP - CVE-2015-4000 – porta 25</a:t>
            </a:r>
            <a:endParaRPr lang="pt-BR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Apache - CVE-2019-12922 – porta 443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cs typeface="Calibri"/>
              </a:rPr>
              <a:t>FTP - CVE-2011-2523 – porta 21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CFA775F-3C2B-485E-93E1-2BDD01579301}"/>
              </a:ext>
            </a:extLst>
          </p:cNvPr>
          <p:cNvGrpSpPr/>
          <p:nvPr/>
        </p:nvGrpSpPr>
        <p:grpSpPr>
          <a:xfrm>
            <a:off x="-4315" y="6249851"/>
            <a:ext cx="12196315" cy="406865"/>
            <a:chOff x="-4315" y="6348678"/>
            <a:chExt cx="12196315" cy="50932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A7B2061-6BBA-4207-9FBF-F23498D3F091}"/>
                </a:ext>
              </a:extLst>
            </p:cNvPr>
            <p:cNvSpPr/>
            <p:nvPr/>
          </p:nvSpPr>
          <p:spPr>
            <a:xfrm>
              <a:off x="0" y="6348678"/>
              <a:ext cx="12192000" cy="509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5">
              <a:extLst>
                <a:ext uri="{FF2B5EF4-FFF2-40B4-BE49-F238E27FC236}">
                  <a16:creationId xmlns:a16="http://schemas.microsoft.com/office/drawing/2014/main" id="{A7317B31-400D-4403-AD2E-CB29BAE15374}"/>
                </a:ext>
              </a:extLst>
            </p:cNvPr>
            <p:cNvSpPr txBox="1"/>
            <p:nvPr/>
          </p:nvSpPr>
          <p:spPr>
            <a:xfrm>
              <a:off x="-4315" y="6426914"/>
              <a:ext cx="2989662" cy="423808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ea typeface="+mn-lt"/>
                  <a:cs typeface="+mn-lt"/>
                </a:rPr>
                <a:t>Deep Security Team</a:t>
              </a:r>
              <a:r>
                <a:rPr lang="pt-BR" sz="1600" b="1">
                  <a:ea typeface="+mn-lt"/>
                  <a:cs typeface="+mn-lt"/>
                </a:rPr>
                <a:t>    </a:t>
              </a:r>
              <a:endParaRPr lang="pt-BR" sz="1600">
                <a:cs typeface="Calibri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D53E495F-D43E-4A0D-B520-0BAA44AD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53" y="2307022"/>
            <a:ext cx="921089" cy="9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9016F24-1FD3-488E-81B8-5F3C96709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06" y="2301482"/>
            <a:ext cx="924557" cy="92455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0479E3-5D04-4EEA-A7F8-D28A4A5EE662}"/>
              </a:ext>
            </a:extLst>
          </p:cNvPr>
          <p:cNvSpPr txBox="1"/>
          <p:nvPr/>
        </p:nvSpPr>
        <p:spPr>
          <a:xfrm>
            <a:off x="7165351" y="733176"/>
            <a:ext cx="327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Vulnerabilidades encontradas 52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88958E-902F-4E1D-952F-3505F4A912BD}"/>
              </a:ext>
            </a:extLst>
          </p:cNvPr>
          <p:cNvSpPr txBox="1"/>
          <p:nvPr/>
        </p:nvSpPr>
        <p:spPr>
          <a:xfrm>
            <a:off x="1143502" y="731797"/>
            <a:ext cx="327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Vulnerabilidades encontradas 25</a:t>
            </a:r>
          </a:p>
        </p:txBody>
      </p:sp>
    </p:spTree>
    <p:extLst>
      <p:ext uri="{BB962C8B-B14F-4D97-AF65-F5344CB8AC3E}">
        <p14:creationId xmlns:p14="http://schemas.microsoft.com/office/powerpoint/2010/main" val="166844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47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RECOMENDAÇÕES E PRÁTICAS DE MITIGAÇÕES</a:t>
            </a:r>
            <a:endParaRPr lang="pt-BR" sz="3500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BE9FA4-36F8-4134-8680-3E864CDF2D22}"/>
              </a:ext>
            </a:extLst>
          </p:cNvPr>
          <p:cNvSpPr txBox="1"/>
          <p:nvPr/>
        </p:nvSpPr>
        <p:spPr>
          <a:xfrm>
            <a:off x="0" y="1831584"/>
            <a:ext cx="511239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Atualização do Service Pack ou sistema operacional compatível.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Atualizações de seguranças do Windows.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Aplicações dos patchs para correção das falhas</a:t>
            </a:r>
            <a:endParaRPr lang="pt-BR" sz="1600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4AAFDE-B7B5-4F96-9CBE-AAB40E9E00FC}"/>
              </a:ext>
            </a:extLst>
          </p:cNvPr>
          <p:cNvSpPr txBox="1"/>
          <p:nvPr/>
        </p:nvSpPr>
        <p:spPr>
          <a:xfrm>
            <a:off x="6096000" y="1645256"/>
            <a:ext cx="60960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Contate o fornecedor do servidor DNS para obter um patch.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Atualize para o </a:t>
            </a:r>
            <a:r>
              <a:rPr lang="pt-BR" sz="1600" dirty="0" err="1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phpMyAdmin</a:t>
            </a: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versão 4.8.6 ou posterior.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Como alternativa, aplique os patches mencionados nos avisos do fornecedor.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Todo o material de chave SSH, SSL e </a:t>
            </a:r>
            <a:r>
              <a:rPr lang="pt-BR" sz="1600" dirty="0" err="1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OpenVPN</a:t>
            </a: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deve ser gerado novamente.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Configure o NFS no host remoto para que apenas hosts autorizados possam montar seus compartilhamentos remotos.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Comente a linha '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exec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' em /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etc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/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inetd.conf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 e reinicie o processo 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inetd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Atualize para uma versão do sistema operacional Unix compatível atualmente.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Baixe o software 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UnrealIRCd</a:t>
            </a:r>
            <a:r>
              <a:rPr lang="pt-BR" sz="1600" dirty="0">
                <a:solidFill>
                  <a:srgbClr val="000000"/>
                </a:solidFill>
                <a:latin typeface="Calibri"/>
                <a:ea typeface="Verdana"/>
                <a:cs typeface="Verdana" panose="020B0604030504040204" pitchFamily="34" charset="0"/>
              </a:rPr>
              <a:t> 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 novamente, verifique-o usando as somas de verificação MD5 / SHA1 publicadas e reinstale-o.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Proteja o serviço VNC com uma senha forte.</a:t>
            </a:r>
            <a:endParaRPr lang="pt-BR" sz="1600" dirty="0">
              <a:effectLst/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D84679-4B73-4D96-A013-32C4E0231E3F}"/>
              </a:ext>
            </a:extLst>
          </p:cNvPr>
          <p:cNvSpPr/>
          <p:nvPr/>
        </p:nvSpPr>
        <p:spPr>
          <a:xfrm>
            <a:off x="0" y="6249851"/>
            <a:ext cx="12192000" cy="406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1781B8-3403-430D-8E2F-1A879FDC0A6F}"/>
              </a:ext>
            </a:extLst>
          </p:cNvPr>
          <p:cNvSpPr txBox="1"/>
          <p:nvPr/>
        </p:nvSpPr>
        <p:spPr>
          <a:xfrm>
            <a:off x="94891" y="624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4A0B22-1FE3-4B49-B9CA-1A94B7B4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17" y="765452"/>
            <a:ext cx="775871" cy="7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B3EB0AB-5473-4136-8A92-F28EEA384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57" y="781561"/>
            <a:ext cx="778792" cy="7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47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RECOMENDAÇÕES E PRÁTICAS DE MITIGAÇÕES</a:t>
            </a:r>
            <a:endParaRPr lang="pt-BR" sz="3500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D84679-4B73-4D96-A013-32C4E0231E3F}"/>
              </a:ext>
            </a:extLst>
          </p:cNvPr>
          <p:cNvSpPr/>
          <p:nvPr/>
        </p:nvSpPr>
        <p:spPr>
          <a:xfrm>
            <a:off x="0" y="6249851"/>
            <a:ext cx="12192000" cy="406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1781B8-3403-430D-8E2F-1A879FDC0A6F}"/>
              </a:ext>
            </a:extLst>
          </p:cNvPr>
          <p:cNvSpPr txBox="1"/>
          <p:nvPr/>
        </p:nvSpPr>
        <p:spPr>
          <a:xfrm>
            <a:off x="94891" y="624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4A0B22-1FE3-4B49-B9CA-1A94B7B4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50" y="787964"/>
            <a:ext cx="493812" cy="4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B3EB0AB-5473-4136-8A92-F28EEA384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906" y="812259"/>
            <a:ext cx="489732" cy="489732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07DF826-5C52-4BD3-AC00-702423D18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31424"/>
              </p:ext>
            </p:extLst>
          </p:nvPr>
        </p:nvGraphicFramePr>
        <p:xfrm>
          <a:off x="94892" y="1346439"/>
          <a:ext cx="5475398" cy="4589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495">
                  <a:extLst>
                    <a:ext uri="{9D8B030D-6E8A-4147-A177-3AD203B41FA5}">
                      <a16:colId xmlns:a16="http://schemas.microsoft.com/office/drawing/2014/main" val="860659787"/>
                    </a:ext>
                  </a:extLst>
                </a:gridCol>
                <a:gridCol w="442893">
                  <a:extLst>
                    <a:ext uri="{9D8B030D-6E8A-4147-A177-3AD203B41FA5}">
                      <a16:colId xmlns:a16="http://schemas.microsoft.com/office/drawing/2014/main" val="269367624"/>
                    </a:ext>
                  </a:extLst>
                </a:gridCol>
                <a:gridCol w="1605745">
                  <a:extLst>
                    <a:ext uri="{9D8B030D-6E8A-4147-A177-3AD203B41FA5}">
                      <a16:colId xmlns:a16="http://schemas.microsoft.com/office/drawing/2014/main" val="8310637"/>
                    </a:ext>
                  </a:extLst>
                </a:gridCol>
                <a:gridCol w="2774265">
                  <a:extLst>
                    <a:ext uri="{9D8B030D-6E8A-4147-A177-3AD203B41FA5}">
                      <a16:colId xmlns:a16="http://schemas.microsoft.com/office/drawing/2014/main" val="831092474"/>
                    </a:ext>
                  </a:extLst>
                </a:gridCol>
              </a:tblGrid>
              <a:tr h="25265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Classificação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Plugin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Vulnerabilidade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Mitigação / Solução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1113590019"/>
                  </a:ext>
                </a:extLst>
              </a:tr>
              <a:tr h="58390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CRÍTICO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72836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MS11-058: Vulnerabilidades no servidor DNS podem permitir a execução remota de código (2562485) (verificação não codificada)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 Microsoft lançou um conjunto de patches para Windows 2003, 2008 e R2 2008.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144902506"/>
                  </a:ext>
                </a:extLst>
              </a:tr>
              <a:tr h="34774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CRÍTICO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138554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Execução remota de código do servidor Microsoft DNS (SIGRed)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 Microsoft lançou um conjunto de patches para Windows Server 2008, 2008 R2, 2012, 2012 R2, 2016, 2019, versão 1903, 1909 e 2004.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3272314435"/>
                  </a:ext>
                </a:extLst>
              </a:tr>
              <a:tr h="34774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CRÍTICO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108802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Detecção de versão sem suporte do Microsoft Exchange Server (sem ajuste)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Atualize para uma versão do Microsoft Exchange Server atual com suporte.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2130040919"/>
                  </a:ext>
                </a:extLst>
              </a:tr>
              <a:tr h="36312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CRÍTICO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125313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Microsoft RDP RCE (CVE-2019-0708) (BlueKeep) (verificação não credenciada)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 Microsoft lançou um conjunto de patches para Windows XP, 2003, 2008, 7 e 2008 R2.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1037671164"/>
                  </a:ext>
                </a:extLst>
              </a:tr>
              <a:tr h="2400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CRÍTICO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108797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Sistema operacional Windows não suportado (remoto)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Atualizar serviços ou sistema operacional suportado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2934466571"/>
                  </a:ext>
                </a:extLst>
              </a:tr>
              <a:tr h="1988532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ALTA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97833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MS17-010: Atualização de segurança para Microsoft Windows SMB Server (4013389) (ETERNALBLUE) (ETERNALROMANCE) (ETERNALSYNERGY) (WannaCry) (EternalRocks) (Petya) (verificação não credenciada)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A Microsoft lançou um conjunto de patches para Windows Vista, 2008, 7, 2008 R2, 2012, 8.1, RT 8.1, 2012 R2, 10 e 2016. A Microsoft também lançou patches de emergência para sistemas operacionais Windows que não são mais suportados, incluindo Windows XP, 2003 e 8. Para</a:t>
                      </a:r>
                      <a:br>
                        <a:rPr lang="pt-BR" sz="700">
                          <a:effectLst/>
                        </a:rPr>
                      </a:br>
                      <a:r>
                        <a:rPr lang="pt-BR" sz="700">
                          <a:effectLst/>
                        </a:rPr>
                        <a:t>sistemas operacionais Windows sem suporte, por exemplo, Windows XP, a Microsoft recomenda que os usuários descontinuem o uso do SMBv1. SMBv1 carece de recursos de segurança que foram incluídos nas versões SMB posteriores.</a:t>
                      </a:r>
                      <a:br>
                        <a:rPr lang="pt-BR" sz="700">
                          <a:effectLst/>
                        </a:rPr>
                      </a:br>
                      <a:r>
                        <a:rPr lang="pt-BR" sz="700">
                          <a:effectLst/>
                        </a:rPr>
                        <a:t>O SMBv1 pode ser desativado seguindo as instruções do fornecedor fornecidas no Microsoft KB2696547. Além disso, o US-CERT recomenda que os usuários bloqueiem o SMB diretamente bloqueando a porta TCP 445 em todos os dispositivos de limite de rede. Para SMB sobre a API NetBIOS, bloqueie as portas TCP 137 / 139 e as portas UDP 137 / 138 em todos os dispositivos de limite de rede.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3894516847"/>
                  </a:ext>
                </a:extLst>
              </a:tr>
              <a:tr h="46604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ALTA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100464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>
                          <a:effectLst/>
                        </a:rPr>
                        <a:t>Microsoft Windows SMBv1 Múltiplas vulnerabilidades</a:t>
                      </a:r>
                      <a:endParaRPr lang="pt-BR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700" dirty="0">
                          <a:effectLst/>
                        </a:rPr>
                        <a:t>Aplique a atualização de segurança</a:t>
                      </a:r>
                      <a:br>
                        <a:rPr lang="pt-BR" sz="700" dirty="0">
                          <a:effectLst/>
                        </a:rPr>
                      </a:br>
                      <a:r>
                        <a:rPr lang="pt-BR" sz="700" dirty="0">
                          <a:effectLst/>
                        </a:rPr>
                        <a:t>aplicável para sua versão do Windows:</a:t>
                      </a:r>
                      <a:br>
                        <a:rPr lang="pt-BR" sz="700" dirty="0">
                          <a:effectLst/>
                        </a:rPr>
                      </a:br>
                      <a:r>
                        <a:rPr lang="pt-BR" sz="700" dirty="0">
                          <a:effectLst/>
                        </a:rPr>
                        <a:t>- Windows Server 2008 R2: KB4019264</a:t>
                      </a:r>
                      <a:endParaRPr lang="pt-BR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49" marR="29849" marT="0" marB="0" anchor="ctr"/>
                </a:tc>
                <a:extLst>
                  <a:ext uri="{0D108BD9-81ED-4DB2-BD59-A6C34878D82A}">
                    <a16:rowId xmlns:a16="http://schemas.microsoft.com/office/drawing/2014/main" val="1396104807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2A89D2C-98EB-4CFB-B3AF-0C3E8037B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091571"/>
              </p:ext>
            </p:extLst>
          </p:nvPr>
        </p:nvGraphicFramePr>
        <p:xfrm>
          <a:off x="5704513" y="1346437"/>
          <a:ext cx="6258187" cy="4589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771">
                  <a:extLst>
                    <a:ext uri="{9D8B030D-6E8A-4147-A177-3AD203B41FA5}">
                      <a16:colId xmlns:a16="http://schemas.microsoft.com/office/drawing/2014/main" val="365890696"/>
                    </a:ext>
                  </a:extLst>
                </a:gridCol>
                <a:gridCol w="502711">
                  <a:extLst>
                    <a:ext uri="{9D8B030D-6E8A-4147-A177-3AD203B41FA5}">
                      <a16:colId xmlns:a16="http://schemas.microsoft.com/office/drawing/2014/main" val="411501115"/>
                    </a:ext>
                  </a:extLst>
                </a:gridCol>
                <a:gridCol w="1841894">
                  <a:extLst>
                    <a:ext uri="{9D8B030D-6E8A-4147-A177-3AD203B41FA5}">
                      <a16:colId xmlns:a16="http://schemas.microsoft.com/office/drawing/2014/main" val="3532347677"/>
                    </a:ext>
                  </a:extLst>
                </a:gridCol>
                <a:gridCol w="3159811">
                  <a:extLst>
                    <a:ext uri="{9D8B030D-6E8A-4147-A177-3AD203B41FA5}">
                      <a16:colId xmlns:a16="http://schemas.microsoft.com/office/drawing/2014/main" val="1556457513"/>
                    </a:ext>
                  </a:extLst>
                </a:gridCol>
              </a:tblGrid>
              <a:tr h="18295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Classificação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Plugin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Nome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dirty="0">
                          <a:effectLst/>
                        </a:rPr>
                        <a:t>Solução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544470305"/>
                  </a:ext>
                </a:extLst>
              </a:tr>
              <a:tr h="777572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 dirty="0">
                          <a:effectLst/>
                        </a:rPr>
                        <a:t>CRÍTICO</a:t>
                      </a:r>
                      <a:endParaRPr lang="pt-BR" sz="1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4"/>
                        </a:rPr>
                        <a:t>32314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Debian Opens SH/OpenSSL Pacote de número aleatório gerador de número fraco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dirty="0">
                          <a:effectLst/>
                        </a:rPr>
                        <a:t>Considere que todo o material criptográfico gerado no host remoto pode ser adivinhado. Em particular, todo o material-chave SSH, SSL e </a:t>
                      </a:r>
                      <a:r>
                        <a:rPr lang="pt-BR" sz="900" dirty="0" err="1">
                          <a:effectLst/>
                        </a:rPr>
                        <a:t>OpenVPN</a:t>
                      </a:r>
                      <a:r>
                        <a:rPr lang="pt-BR" sz="900" dirty="0">
                          <a:effectLst/>
                        </a:rPr>
                        <a:t> deve ser regerado.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3883133063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5"/>
                        </a:rPr>
                        <a:t>32321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Debian Opens SH/OpenSSL Pacote Random Number Generator Weakness (verificação SSL)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74238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6"/>
                        </a:rPr>
                        <a:t>11356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dirty="0">
                          <a:effectLst/>
                        </a:rPr>
                        <a:t>Divulgação de informações de compartilhamento exportadas pela NFS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Configure NFS no host remoto para que apenas hosts autorizados possam montar suas ações remotas.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3256698282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7"/>
                        </a:rPr>
                        <a:t>33850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dirty="0">
                          <a:effectLst/>
                        </a:rPr>
                        <a:t>Detecção de versão sem suporte do sistema operacional Unix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Atualize para uma versão do sistema operacional Unix que atualmente é suportada.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2762805226"/>
                  </a:ext>
                </a:extLst>
              </a:tr>
              <a:tr h="46654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8"/>
                        </a:rPr>
                        <a:t>46882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Detecção UnrealIRCd Backdoor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Baixe o software, verifique-o usando os checksums MD5 / SHA1 publicados e reinstale-o.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1435597944"/>
                  </a:ext>
                </a:extLst>
              </a:tr>
              <a:tr h="18295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9"/>
                        </a:rPr>
                        <a:t>61708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Senha do servidor VNC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Proteja o serviço VNC com uma senha forte.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404333530"/>
                  </a:ext>
                </a:extLst>
              </a:tr>
              <a:tr h="313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10"/>
                        </a:rPr>
                        <a:t>10203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detecção de serviços rexecd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Comente a linha 'exec' em /etc/inetd.conf e reinicie o processo inetd.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1459753246"/>
                  </a:ext>
                </a:extLst>
              </a:tr>
              <a:tr h="777572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>
                          <a:effectLst/>
                        </a:rPr>
                        <a:t>CRÍTICO</a:t>
                      </a:r>
                      <a:endParaRPr lang="pt-BR" sz="1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11"/>
                        </a:rPr>
                        <a:t>125855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phpMyAdmin antes de 4.8.6 SQLi vulnerablity (PMASA-2019-3)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Atualize para phpMyAdmin versão 4.8.6 ou posterior.</a:t>
                      </a:r>
                      <a:br>
                        <a:rPr lang="pt-BR" sz="900">
                          <a:effectLst/>
                        </a:rPr>
                      </a:br>
                      <a:r>
                        <a:rPr lang="pt-BR" sz="900">
                          <a:effectLst/>
                        </a:rPr>
                        <a:t>Alternativamente, aplique os patches referenciados</a:t>
                      </a:r>
                      <a:br>
                        <a:rPr lang="pt-BR" sz="900">
                          <a:effectLst/>
                        </a:rPr>
                      </a:br>
                      <a:r>
                        <a:rPr lang="pt-BR" sz="900">
                          <a:effectLst/>
                        </a:rPr>
                        <a:t>nos avisos do fornecedor.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989203522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b="0" dirty="0">
                          <a:effectLst/>
                        </a:rPr>
                        <a:t>CRÍTICO</a:t>
                      </a:r>
                      <a:endParaRPr lang="pt-BR" sz="1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u="sng">
                          <a:effectLst/>
                          <a:hlinkClick r:id="rId12"/>
                        </a:rPr>
                        <a:t>33447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>
                          <a:effectLst/>
                        </a:rPr>
                        <a:t>Envenenamento por cache de previsão de campo de consulta dns de vários fornecedores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pt-BR" sz="900" dirty="0">
                          <a:effectLst/>
                        </a:rPr>
                        <a:t>Entre em contato com o fornecedor do servidor DNS para obter um patch.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72" marR="40472" marT="0" marB="0" anchor="ctr"/>
                </a:tc>
                <a:extLst>
                  <a:ext uri="{0D108BD9-81ED-4DB2-BD59-A6C34878D82A}">
                    <a16:rowId xmlns:a16="http://schemas.microsoft.com/office/drawing/2014/main" val="419640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4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  <a:cs typeface="Calibri"/>
              </a:rPr>
              <a:t>REFERÊNCIAS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DBFA2C9-00A9-472F-A485-9D359C3A7F52}"/>
              </a:ext>
            </a:extLst>
          </p:cNvPr>
          <p:cNvGrpSpPr/>
          <p:nvPr/>
        </p:nvGrpSpPr>
        <p:grpSpPr>
          <a:xfrm>
            <a:off x="0" y="6213150"/>
            <a:ext cx="12192000" cy="416255"/>
            <a:chOff x="0" y="6336924"/>
            <a:chExt cx="12192000" cy="52107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8F411F7-866D-4938-983E-9FD07539DBE4}"/>
                </a:ext>
              </a:extLst>
            </p:cNvPr>
            <p:cNvSpPr/>
            <p:nvPr/>
          </p:nvSpPr>
          <p:spPr>
            <a:xfrm>
              <a:off x="0" y="6348678"/>
              <a:ext cx="12192000" cy="509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5">
              <a:extLst>
                <a:ext uri="{FF2B5EF4-FFF2-40B4-BE49-F238E27FC236}">
                  <a16:creationId xmlns:a16="http://schemas.microsoft.com/office/drawing/2014/main" id="{AA8C030D-0797-4E3D-A749-4B02F643EAE1}"/>
                </a:ext>
              </a:extLst>
            </p:cNvPr>
            <p:cNvSpPr txBox="1"/>
            <p:nvPr/>
          </p:nvSpPr>
          <p:spPr>
            <a:xfrm>
              <a:off x="53194" y="6336924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Deep Security Team</a:t>
              </a:r>
              <a:endParaRPr lang="en-US" b="1">
                <a:cs typeface="Calibri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57086-5693-4FE9-98D3-852B29415FBD}"/>
              </a:ext>
            </a:extLst>
          </p:cNvPr>
          <p:cNvSpPr txBox="1"/>
          <p:nvPr/>
        </p:nvSpPr>
        <p:spPr>
          <a:xfrm>
            <a:off x="660400" y="1613714"/>
            <a:ext cx="8521700" cy="34796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2"/>
              </a:rPr>
              <a:t>https://cve.mitre.org/cgi-bin/cvename.cgi?name=CVE-2019-0708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3"/>
              </a:rPr>
              <a:t>https://cve.mitre.org/cgi-bin/cvename.cgi?name=CVE-2017-0143</a:t>
            </a:r>
            <a:endParaRPr lang="pt-BR" sz="1600" u="sng" dirty="0">
              <a:solidFill>
                <a:srgbClr val="0563C1"/>
              </a:solidFill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4"/>
              </a:rPr>
              <a:t>https://cve.mitre.org/cgi-bin/cvename.cgi?name=CVE-2014-3566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5"/>
              </a:rPr>
              <a:t>https://cve.mitre.org/cgi-bin/cvename.cgi?name=CVE-2015-4000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6"/>
              </a:rPr>
              <a:t>https://cve.mitre.org/cgi-bin/cvename.cgi?name=CVE-2019-12922</a:t>
            </a:r>
            <a:endParaRPr lang="pt-BR" sz="1600" u="sng" dirty="0">
              <a:solidFill>
                <a:srgbClr val="0563C1"/>
              </a:solidFill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</a:rPr>
              <a:t>https://cve.mitre.org/cgi-bin/cvename.cgi?name=CVE-2011-1966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ea typeface="Times New Roman" panose="02020603050405020304" pitchFamily="18" charset="0"/>
                <a:cs typeface="Times New Roman"/>
                <a:hlinkClick r:id="rId7"/>
              </a:rPr>
              <a:t>https://www.tenable.com/plugins/nessus/72836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a typeface="Times New Roman" panose="02020603050405020304" pitchFamily="18" charset="0"/>
                <a:cs typeface="Times New Roman"/>
              </a:rPr>
              <a:t>https://www.tenable.com/plugins/nessus/97833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ea typeface="Times New Roman" panose="02020603050405020304" pitchFamily="18" charset="0"/>
                <a:cs typeface="Times New Roman"/>
                <a:hlinkClick r:id="rId8"/>
              </a:rPr>
              <a:t>https://www.rapid7.com/db/modules/exploit/windows/smb/ms17_010_eternalblue/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</a:rPr>
              <a:t>https://www.tenable.com/plugins/nessus/72836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41867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1095</Words>
  <Application>Microsoft Office PowerPoint</Application>
  <PresentationFormat>Widescreen</PresentationFormat>
  <Paragraphs>133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Unispace</vt:lpstr>
      <vt:lpstr>Unispace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Bernardo</dc:creator>
  <cp:lastModifiedBy>Sergio Bernardo</cp:lastModifiedBy>
  <cp:revision>8</cp:revision>
  <dcterms:created xsi:type="dcterms:W3CDTF">2021-09-04T12:36:43Z</dcterms:created>
  <dcterms:modified xsi:type="dcterms:W3CDTF">2021-09-07T23:23:41Z</dcterms:modified>
</cp:coreProperties>
</file>